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4" r:id="rId4"/>
    <p:sldId id="268" r:id="rId5"/>
    <p:sldId id="266" r:id="rId6"/>
    <p:sldId id="267" r:id="rId7"/>
    <p:sldId id="269" r:id="rId8"/>
    <p:sldId id="270" r:id="rId9"/>
  </p:sldIdLst>
  <p:sldSz cx="9144000" cy="6858000" type="screen4x3"/>
  <p:notesSz cx="6858000" cy="97774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5" autoAdjust="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-3294" y="-96"/>
      </p:cViewPr>
      <p:guideLst>
        <p:guide orient="horz" pos="307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6875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86875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E75D8EA-4B5E-49E4-B4D1-F85B154845B7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51857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33425"/>
            <a:ext cx="4889500" cy="3667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45025"/>
            <a:ext cx="5486400" cy="439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noProof="0" smtClean="0"/>
              <a:t>Cliquez pour modifier les styles du texte du masque</a:t>
            </a:r>
          </a:p>
          <a:p>
            <a:pPr lvl="1"/>
            <a:r>
              <a:rPr lang="fr-CH" noProof="0" smtClean="0"/>
              <a:t>Deuxième niveau</a:t>
            </a:r>
          </a:p>
          <a:p>
            <a:pPr lvl="2"/>
            <a:r>
              <a:rPr lang="fr-CH" noProof="0" smtClean="0"/>
              <a:t>Troisième niveau</a:t>
            </a:r>
          </a:p>
          <a:p>
            <a:pPr lvl="3"/>
            <a:r>
              <a:rPr lang="fr-CH" noProof="0" smtClean="0"/>
              <a:t>Quatrième niveau</a:t>
            </a:r>
          </a:p>
          <a:p>
            <a:pPr lvl="4"/>
            <a:r>
              <a:rPr lang="fr-CH" noProof="0" smtClean="0"/>
              <a:t>Cinquième niveau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6875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86875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33C7A17-04D2-4B85-A133-4FC49718E2F0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70779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85CFE7B-93EB-4134-B5D7-E50E4BAEFE6B}" type="slidenum">
              <a:rPr lang="fr-FR" altLang="fr-FR"/>
              <a:pPr eaLnBrk="1" hangingPunct="1"/>
              <a:t>1</a:t>
            </a:fld>
            <a:endParaRPr lang="fr-FR" altLang="fr-FR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A79715-CF0E-4D4A-96FC-D22D734D48EF}" type="slidenum">
              <a:rPr lang="fr-FR" altLang="fr-FR"/>
              <a:pPr eaLnBrk="1" hangingPunct="1"/>
              <a:t>2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A79715-CF0E-4D4A-96FC-D22D734D48EF}" type="slidenum">
              <a:rPr lang="fr-FR" altLang="fr-FR"/>
              <a:pPr eaLnBrk="1" hangingPunct="1"/>
              <a:t>3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499356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A79715-CF0E-4D4A-96FC-D22D734D48EF}" type="slidenum">
              <a:rPr lang="fr-FR" altLang="fr-FR"/>
              <a:pPr eaLnBrk="1" hangingPunct="1"/>
              <a:t>4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42554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A79715-CF0E-4D4A-96FC-D22D734D48EF}" type="slidenum">
              <a:rPr lang="fr-FR" altLang="fr-FR"/>
              <a:pPr eaLnBrk="1" hangingPunct="1"/>
              <a:t>5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4285838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A79715-CF0E-4D4A-96FC-D22D734D48EF}" type="slidenum">
              <a:rPr lang="fr-FR" altLang="fr-FR"/>
              <a:pPr eaLnBrk="1" hangingPunct="1"/>
              <a:t>6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59960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A79715-CF0E-4D4A-96FC-D22D734D48EF}" type="slidenum">
              <a:rPr lang="fr-FR" altLang="fr-FR"/>
              <a:pPr eaLnBrk="1" hangingPunct="1"/>
              <a:t>7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846317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A79715-CF0E-4D4A-96FC-D22D734D48EF}" type="slidenum">
              <a:rPr lang="fr-FR" altLang="fr-FR"/>
              <a:pPr eaLnBrk="1" hangingPunct="1"/>
              <a:t>8</a:t>
            </a:fld>
            <a:endParaRPr lang="fr-FR" altLang="fr-FR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84970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LOGOFRUTIG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59475"/>
            <a:ext cx="9144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Modifiez le style du titre</a:t>
            </a:r>
            <a:endParaRPr lang="fr-FR" noProof="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noProof="0" smtClean="0"/>
              <a:t>Modifier le style des sous-titres du masque</a:t>
            </a:r>
            <a:endParaRPr lang="fr-FR" noProof="0" dirty="0" smtClean="0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quarter" idx="10"/>
          </p:nvPr>
        </p:nvSpPr>
        <p:spPr>
          <a:xfrm>
            <a:off x="1401763" y="6192838"/>
            <a:ext cx="7480300" cy="100012"/>
          </a:xfrm>
          <a:prstGeom prst="rect">
            <a:avLst/>
          </a:prstGeom>
        </p:spPr>
        <p:txBody>
          <a:bodyPr/>
          <a:lstStyle>
            <a:lvl1pPr algn="r">
              <a:defRPr sz="1000" b="1" smtClean="0"/>
            </a:lvl1pPr>
          </a:lstStyle>
          <a:p>
            <a:pPr>
              <a:defRPr/>
            </a:pPr>
            <a:r>
              <a:rPr lang="fr-FR" noProof="0" dirty="0" smtClean="0"/>
              <a:t>Nom du service ou office</a:t>
            </a:r>
            <a:endParaRPr lang="fr-FR" noProof="0" dirty="0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1392238" y="6013450"/>
            <a:ext cx="7494587" cy="112713"/>
          </a:xfrm>
          <a:prstGeom prst="rect">
            <a:avLst/>
          </a:prstGeom>
        </p:spPr>
        <p:txBody>
          <a:bodyPr/>
          <a:lstStyle>
            <a:lvl1pPr algn="r">
              <a:defRPr sz="1000" b="1" smtClean="0"/>
            </a:lvl1pPr>
          </a:lstStyle>
          <a:p>
            <a:pPr>
              <a:defRPr/>
            </a:pPr>
            <a:r>
              <a:rPr lang="fr-FR" noProof="0" dirty="0" smtClean="0"/>
              <a:t>Département</a:t>
            </a:r>
            <a:endParaRPr lang="fr-FR" noProof="0" dirty="0"/>
          </a:p>
        </p:txBody>
      </p:sp>
      <p:sp>
        <p:nvSpPr>
          <p:cNvPr id="9" name="Text Box 11"/>
          <p:cNvSpPr txBox="1">
            <a:spLocks noChangeAspect="1" noChangeArrowheads="1"/>
          </p:cNvSpPr>
          <p:nvPr userDrawn="1"/>
        </p:nvSpPr>
        <p:spPr bwMode="auto">
          <a:xfrm>
            <a:off x="7623174" y="6485837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08/12/2023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  <p:cxnSp>
        <p:nvCxnSpPr>
          <p:cNvPr id="10" name="Connecteur droit 9"/>
          <p:cNvCxnSpPr/>
          <p:nvPr userDrawn="1"/>
        </p:nvCxnSpPr>
        <p:spPr bwMode="auto">
          <a:xfrm>
            <a:off x="0" y="5886450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7576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8065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3879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38797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1276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1384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34938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38600" cy="403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4038600" cy="403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14438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35518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6825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688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34914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CH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08318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dirty="0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229600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dirty="0" smtClean="0"/>
              <a:t>Cliquez pour modifier les styles du texte du masque</a:t>
            </a:r>
          </a:p>
          <a:p>
            <a:pPr lvl="1"/>
            <a:r>
              <a:rPr lang="fr-FR" altLang="fr-FR" noProof="0" dirty="0" smtClean="0"/>
              <a:t>Deuxième niveau</a:t>
            </a:r>
          </a:p>
          <a:p>
            <a:pPr lvl="2"/>
            <a:r>
              <a:rPr lang="fr-FR" altLang="fr-FR" noProof="0" dirty="0" smtClean="0"/>
              <a:t>Troisième niveau</a:t>
            </a:r>
          </a:p>
        </p:txBody>
      </p:sp>
      <p:sp>
        <p:nvSpPr>
          <p:cNvPr id="1030" name="Text Box 11"/>
          <p:cNvSpPr txBox="1">
            <a:spLocks noChangeAspect="1" noChangeArrowheads="1"/>
          </p:cNvSpPr>
          <p:nvPr/>
        </p:nvSpPr>
        <p:spPr bwMode="auto">
          <a:xfrm>
            <a:off x="7623174" y="6494463"/>
            <a:ext cx="12557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1765D548-6381-4E49-9F0A-B4313246CD16}" type="datetime1">
              <a:rPr lang="fr-FR" altLang="fr-FR" sz="800" noProof="0">
                <a:solidFill>
                  <a:schemeClr val="tx1"/>
                </a:solidFill>
              </a:rPr>
              <a:pPr algn="r"/>
              <a:t>08/12/2023</a:t>
            </a:fld>
            <a:r>
              <a:rPr lang="fr-FR" altLang="fr-FR" sz="800" noProof="0" dirty="0">
                <a:solidFill>
                  <a:schemeClr val="tx1"/>
                </a:solidFill>
              </a:rPr>
              <a:t> - Page </a:t>
            </a:r>
            <a:fld id="{8A3B4BB0-7EBD-479C-82C9-DC10CF3EE075}" type="slidenum">
              <a:rPr lang="fr-FR" altLang="fr-FR" sz="800" noProof="0">
                <a:solidFill>
                  <a:schemeClr val="tx1"/>
                </a:solidFill>
              </a:rPr>
              <a:pPr algn="r"/>
              <a:t>‹N°›</a:t>
            </a:fld>
            <a:endParaRPr lang="fr-FR" altLang="fr-FR" sz="800" noProof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95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.ch/document/liste-salaires-vigueur-apprenti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itedesmetiers.ch/app/uploads/2023/01/Checklist-Selection-PAI-2023-2024.pdf" TargetMode="Externa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rientation.ch/dyn/show/1893" TargetMode="Externa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itedesmetiers.ch/thematiques/apprentissage-afp-cfc/le-preapprentissage-dintegration-pai/" TargetMode="Externa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preapprentissage@etat.ge.ch" TargetMode="Externa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2745" y="3206366"/>
            <a:ext cx="7772400" cy="1470025"/>
          </a:xfrm>
        </p:spPr>
        <p:txBody>
          <a:bodyPr/>
          <a:lstStyle/>
          <a:p>
            <a:pPr algn="ctr"/>
            <a:r>
              <a:rPr lang="fr-FR" altLang="fr-FR" sz="6000" dirty="0" smtClean="0"/>
              <a:t>Le préapprentissage d'intégration</a:t>
            </a:r>
            <a:r>
              <a:rPr lang="fr-FR" altLang="fr-FR" sz="4400" dirty="0"/>
              <a:t/>
            </a:r>
            <a:br>
              <a:rPr lang="fr-FR" altLang="fr-FR" sz="4400" dirty="0"/>
            </a:br>
            <a:endParaRPr lang="fr-FR" altLang="fr-FR" sz="4400" dirty="0" smtClean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quarter" idx="10"/>
          </p:nvPr>
        </p:nvSpPr>
        <p:spPr>
          <a:xfrm>
            <a:off x="1430338" y="6202363"/>
            <a:ext cx="7480300" cy="100012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Office pour l'orientation, la formation professionnelle et continue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Département de l'instruction publique, de la formation et de la jeunesse</a:t>
            </a:r>
          </a:p>
        </p:txBody>
      </p:sp>
      <p:grpSp>
        <p:nvGrpSpPr>
          <p:cNvPr id="6" name="Groupe 5"/>
          <p:cNvGrpSpPr/>
          <p:nvPr/>
        </p:nvGrpSpPr>
        <p:grpSpPr>
          <a:xfrm>
            <a:off x="0" y="-1"/>
            <a:ext cx="9144000" cy="1869309"/>
            <a:chOff x="414669" y="295680"/>
            <a:chExt cx="8371786" cy="1513083"/>
          </a:xfrm>
        </p:grpSpPr>
        <p:pic>
          <p:nvPicPr>
            <p:cNvPr id="7" name="Imag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4669" y="295681"/>
              <a:ext cx="3307491" cy="1513082"/>
            </a:xfrm>
            <a:prstGeom prst="rect">
              <a:avLst/>
            </a:prstGeom>
          </p:spPr>
        </p:pic>
        <p:pic>
          <p:nvPicPr>
            <p:cNvPr id="8" name="Imag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03727" y="295680"/>
              <a:ext cx="2382728" cy="1513083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16200000">
              <a:off x="4113057" y="-577254"/>
              <a:ext cx="1513083" cy="3258951"/>
            </a:xfrm>
            <a:prstGeom prst="rect">
              <a:avLst/>
            </a:prstGeom>
          </p:spPr>
        </p:pic>
      </p:grp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298" y="5987519"/>
            <a:ext cx="1951276" cy="760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FR" altLang="fr-FR" dirty="0" smtClean="0"/>
              <a:t>Le préapprentissage d'intégration, </a:t>
            </a:r>
            <a:br>
              <a:rPr lang="fr-FR" altLang="fr-FR" dirty="0" smtClean="0"/>
            </a:br>
            <a:r>
              <a:rPr lang="fr-FR" altLang="fr-FR" dirty="0" smtClean="0"/>
              <a:t>c'est quoi ?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type="body" idx="1"/>
          </p:nvPr>
        </p:nvSpPr>
        <p:spPr>
          <a:xfrm>
            <a:off x="494145" y="1056121"/>
            <a:ext cx="8229600" cy="4033838"/>
          </a:xfrm>
        </p:spPr>
        <p:txBody>
          <a:bodyPr>
            <a:normAutofit fontScale="92500" lnSpcReduction="20000"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fr-CH" sz="2400" dirty="0" smtClean="0"/>
          </a:p>
          <a:p>
            <a:pPr marL="452628" lvl="1" indent="-342900">
              <a:spcBef>
                <a:spcPts val="400"/>
              </a:spcBef>
              <a:buSzPct val="68000"/>
              <a:buFont typeface="Wingdings" panose="05000000000000000000" pitchFamily="2" charset="2"/>
              <a:buChar char="Ø"/>
            </a:pPr>
            <a:endParaRPr lang="fr-CH" sz="2400" dirty="0"/>
          </a:p>
          <a:p>
            <a:pPr marL="452628" lvl="1" indent="-342900">
              <a:spcBef>
                <a:spcPts val="400"/>
              </a:spcBef>
              <a:buSzPct val="68000"/>
              <a:buFont typeface="Wingdings" panose="05000000000000000000" pitchFamily="2" charset="2"/>
              <a:buChar char="Ø"/>
            </a:pPr>
            <a:r>
              <a:rPr lang="fr-CH" sz="2400" dirty="0" smtClean="0"/>
              <a:t>Un programme de 10 mois (de fin août à fin juin)</a:t>
            </a:r>
          </a:p>
          <a:p>
            <a:pPr marL="452628" lvl="1" indent="-342900">
              <a:spcBef>
                <a:spcPts val="400"/>
              </a:spcBef>
              <a:buSzPct val="68000"/>
              <a:buFont typeface="Wingdings" panose="05000000000000000000" pitchFamily="2" charset="2"/>
              <a:buChar char="Ø"/>
            </a:pPr>
            <a:endParaRPr lang="fr-CH" sz="2400" dirty="0" smtClean="0"/>
          </a:p>
          <a:p>
            <a:pPr marL="452628" lvl="1" indent="-342900">
              <a:spcBef>
                <a:spcPts val="400"/>
              </a:spcBef>
              <a:buSzPct val="68000"/>
              <a:buFont typeface="Wingdings" panose="05000000000000000000" pitchFamily="2" charset="2"/>
              <a:buChar char="Ø"/>
            </a:pPr>
            <a:r>
              <a:rPr lang="fr-CH" sz="2400" dirty="0" smtClean="0"/>
              <a:t>2 jours de cours par semaine dans une école </a:t>
            </a:r>
          </a:p>
          <a:p>
            <a:pPr marL="452628" lvl="1" indent="-342900">
              <a:spcBef>
                <a:spcPts val="400"/>
              </a:spcBef>
              <a:buSzPct val="68000"/>
              <a:buFont typeface="Wingdings" panose="05000000000000000000" pitchFamily="2" charset="2"/>
              <a:buChar char="Ø"/>
            </a:pPr>
            <a:endParaRPr lang="fr-CH" sz="2400" dirty="0"/>
          </a:p>
          <a:p>
            <a:pPr marL="452628" lvl="1" indent="-342900">
              <a:spcBef>
                <a:spcPts val="400"/>
              </a:spcBef>
              <a:buSzPct val="68000"/>
              <a:buFont typeface="Wingdings" panose="05000000000000000000" pitchFamily="2" charset="2"/>
              <a:buChar char="Ø"/>
            </a:pPr>
            <a:r>
              <a:rPr lang="fr-CH" sz="2400" dirty="0" smtClean="0"/>
              <a:t>3 jours de stage par semaine dans une entreprise formatrice</a:t>
            </a:r>
            <a:br>
              <a:rPr lang="fr-CH" sz="2400" dirty="0" smtClean="0"/>
            </a:br>
            <a:endParaRPr lang="fr-CH" sz="2400" dirty="0"/>
          </a:p>
          <a:p>
            <a:pPr marL="452628" lvl="1" indent="-342900">
              <a:spcBef>
                <a:spcPts val="400"/>
              </a:spcBef>
              <a:spcAft>
                <a:spcPts val="6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400" dirty="0" smtClean="0"/>
              <a:t>Le stage est rémunéré (la moitié d'un salaire </a:t>
            </a:r>
            <a:r>
              <a:rPr lang="fr-CH" sz="2400" dirty="0"/>
              <a:t>de 1ère </a:t>
            </a:r>
            <a:r>
              <a:rPr lang="fr-CH" sz="2400" dirty="0" smtClean="0"/>
              <a:t>année d'apprentissage selon la </a:t>
            </a:r>
            <a:r>
              <a:rPr lang="fr-CH" sz="2400" dirty="0" smtClean="0">
                <a:hlinkClick r:id="rId3"/>
              </a:rPr>
              <a:t>liste des salaires par profession)</a:t>
            </a:r>
            <a:endParaRPr lang="fr-CH" sz="2400" dirty="0"/>
          </a:p>
          <a:p>
            <a:pPr marL="452628" lvl="1" indent="-342900">
              <a:spcBef>
                <a:spcPts val="400"/>
              </a:spcBef>
              <a:spcAft>
                <a:spcPts val="6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400" dirty="0" smtClean="0"/>
              <a:t>A la fin du programme, chaque participant et participante reçoit une attestation de </a:t>
            </a:r>
            <a:r>
              <a:rPr lang="fr-CH" sz="2400" dirty="0" smtClean="0"/>
              <a:t>participation</a:t>
            </a:r>
            <a:endParaRPr lang="fr-CH" sz="2800" dirty="0" smtClean="0"/>
          </a:p>
          <a:p>
            <a:pPr lvl="1">
              <a:lnSpc>
                <a:spcPct val="150000"/>
              </a:lnSpc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endParaRPr lang="fr-CH" sz="2800" b="1" dirty="0" smtClean="0"/>
          </a:p>
        </p:txBody>
      </p:sp>
      <p:grpSp>
        <p:nvGrpSpPr>
          <p:cNvPr id="5" name="Groupe 4"/>
          <p:cNvGrpSpPr/>
          <p:nvPr/>
        </p:nvGrpSpPr>
        <p:grpSpPr>
          <a:xfrm>
            <a:off x="-1" y="5744440"/>
            <a:ext cx="9217891" cy="695325"/>
            <a:chOff x="0" y="5873750"/>
            <a:chExt cx="9217891" cy="695325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5873750"/>
              <a:ext cx="9217891" cy="695325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809666" y="5873750"/>
              <a:ext cx="1304768" cy="65607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fr-FR" dirty="0"/>
              <a:t>Le préapprentissage d'intégration,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c'est pour qui ?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0" y="5781387"/>
            <a:ext cx="9217891" cy="695325"/>
            <a:chOff x="0" y="5873750"/>
            <a:chExt cx="9217891" cy="695325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5873750"/>
              <a:ext cx="9217891" cy="695325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09666" y="5873750"/>
              <a:ext cx="1304768" cy="656070"/>
            </a:xfrm>
            <a:prstGeom prst="rect">
              <a:avLst/>
            </a:prstGeom>
          </p:spPr>
        </p:pic>
      </p:grp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27891" y="1482293"/>
            <a:ext cx="8229600" cy="4033838"/>
          </a:xfrm>
        </p:spPr>
        <p:txBody>
          <a:bodyPr/>
          <a:lstStyle/>
          <a:p>
            <a:pPr marL="641350" lvl="1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dirty="0" smtClean="0"/>
              <a:t>Toute personne</a:t>
            </a:r>
            <a:r>
              <a:rPr lang="fr-CH" dirty="0"/>
              <a:t> </a:t>
            </a:r>
            <a:r>
              <a:rPr lang="fr-CH" dirty="0" smtClean="0"/>
              <a:t>adulte (18 à 35 ans)</a:t>
            </a:r>
          </a:p>
          <a:p>
            <a:pPr marL="641350" lvl="1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dirty="0"/>
              <a:t>Sans diplôme du secondaire II ou titre de formation </a:t>
            </a:r>
            <a:r>
              <a:rPr lang="fr-CH" dirty="0" smtClean="0"/>
              <a:t>reconnu en Suisse</a:t>
            </a:r>
            <a:endParaRPr lang="fr-CH" dirty="0"/>
          </a:p>
          <a:p>
            <a:pPr marL="641350" lvl="1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dirty="0" smtClean="0"/>
              <a:t>Qui a </a:t>
            </a:r>
            <a:r>
              <a:rPr lang="fr-CH" dirty="0"/>
              <a:t>un permis F réfugié, B réfugié, F admission provisoire, livret S ou </a:t>
            </a:r>
            <a:r>
              <a:rPr lang="fr-CH" dirty="0" smtClean="0"/>
              <a:t>un permis </a:t>
            </a:r>
            <a:r>
              <a:rPr lang="fr-CH" dirty="0"/>
              <a:t>B ou </a:t>
            </a:r>
            <a:r>
              <a:rPr lang="fr-CH" dirty="0" smtClean="0"/>
              <a:t>C (UE/AELE ou Etats tiers) </a:t>
            </a:r>
            <a:endParaRPr lang="fr-CH" dirty="0"/>
          </a:p>
          <a:p>
            <a:pPr marL="641350" lvl="1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dirty="0" smtClean="0"/>
              <a:t>Arrivée </a:t>
            </a:r>
            <a:r>
              <a:rPr lang="fr-CH" dirty="0"/>
              <a:t>tardivement en </a:t>
            </a:r>
            <a:r>
              <a:rPr lang="fr-CH" dirty="0" smtClean="0"/>
              <a:t>Suisse</a:t>
            </a:r>
            <a:endParaRPr lang="fr-CH" dirty="0"/>
          </a:p>
          <a:p>
            <a:pPr marL="641350" lvl="1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dirty="0" smtClean="0"/>
              <a:t>Qui souhaite se préparer pour une formation professionnelle (AFP ou CFC) ou une prise d'emploi dans un domaine professionnel proposé au préapprentissage d'intégration</a:t>
            </a:r>
            <a:endParaRPr lang="fr-CH" dirty="0"/>
          </a:p>
          <a:p>
            <a:pPr marL="641350" lvl="1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dirty="0" smtClean="0"/>
              <a:t>Motivée et disponible à 100%</a:t>
            </a:r>
          </a:p>
          <a:p>
            <a:pPr marL="641350" lvl="1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dirty="0" smtClean="0"/>
              <a:t>Qui a un niveau A2 en français oral et A1 en français écrit</a:t>
            </a:r>
          </a:p>
          <a:p>
            <a:pPr marL="641350" lvl="1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dirty="0"/>
              <a:t>Qui a déjà effectué un premier stage découverte </a:t>
            </a:r>
            <a:r>
              <a:rPr lang="fr-CH" dirty="0" smtClean="0"/>
              <a:t>dans le métier visé (des </a:t>
            </a:r>
            <a:r>
              <a:rPr lang="fr-CH" dirty="0">
                <a:hlinkClick r:id="rId5"/>
              </a:rPr>
              <a:t>critères supplémentaires peuvent s'ajouter selon les </a:t>
            </a:r>
            <a:r>
              <a:rPr lang="fr-CH" dirty="0" smtClean="0">
                <a:hlinkClick r:id="rId5"/>
              </a:rPr>
              <a:t>métiers) </a:t>
            </a:r>
            <a:endParaRPr lang="fr-CH" dirty="0"/>
          </a:p>
          <a:p>
            <a:pPr marL="625475" lvl="1" indent="-269875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Arial" panose="020B0604020202020204" pitchFamily="34" charset="0"/>
              <a:buChar char="•"/>
            </a:pP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215260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fr-FR" dirty="0"/>
              <a:t>Le préapprentissage d'intégration,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quels domaines professionnels ?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0" y="5772150"/>
            <a:ext cx="9217891" cy="695325"/>
            <a:chOff x="0" y="5873750"/>
            <a:chExt cx="9217891" cy="695325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5873750"/>
              <a:ext cx="9217891" cy="695325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09666" y="5873750"/>
              <a:ext cx="1304768" cy="656070"/>
            </a:xfrm>
            <a:prstGeom prst="rect">
              <a:avLst/>
            </a:prstGeom>
          </p:spPr>
        </p:pic>
      </p:grp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18654" y="1417638"/>
            <a:ext cx="8229600" cy="40338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CH" sz="2000" b="1" dirty="0"/>
              <a:t>Commerce : </a:t>
            </a:r>
            <a:r>
              <a:rPr lang="fr-CH" sz="2000" dirty="0"/>
              <a:t>a</a:t>
            </a:r>
            <a:r>
              <a:rPr lang="fr-CH" sz="2000" dirty="0" smtClean="0"/>
              <a:t>dministration, commerce </a:t>
            </a:r>
            <a:r>
              <a:rPr lang="fr-CH" sz="2000" dirty="0"/>
              <a:t>de détail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sz="2000" b="1" dirty="0"/>
              <a:t>Nature et environnement : </a:t>
            </a:r>
            <a:r>
              <a:rPr lang="fr-CH" sz="2000" dirty="0"/>
              <a:t>h</a:t>
            </a:r>
            <a:r>
              <a:rPr lang="fr-CH" sz="2000" dirty="0" smtClean="0"/>
              <a:t>orticulture, agriculture</a:t>
            </a:r>
            <a:endParaRPr lang="fr-CH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sz="2000" b="1" dirty="0"/>
              <a:t>Santé et </a:t>
            </a:r>
            <a:r>
              <a:rPr lang="fr-CH" sz="2000" b="1" dirty="0" smtClean="0"/>
              <a:t>social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sz="2000" b="1" dirty="0" smtClean="0"/>
              <a:t>Technique </a:t>
            </a:r>
            <a:r>
              <a:rPr lang="fr-CH" sz="2000" b="1" dirty="0"/>
              <a:t>: </a:t>
            </a:r>
            <a:r>
              <a:rPr lang="fr-CH" sz="2000" dirty="0" smtClean="0"/>
              <a:t>maintenance </a:t>
            </a:r>
            <a:r>
              <a:rPr lang="fr-CH" sz="2000" dirty="0"/>
              <a:t>automobile, </a:t>
            </a:r>
            <a:r>
              <a:rPr lang="fr-CH" sz="2000" dirty="0" smtClean="0"/>
              <a:t>carrosserie</a:t>
            </a:r>
            <a:endParaRPr lang="fr-CH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sz="2000" b="1" dirty="0"/>
              <a:t>Construction : </a:t>
            </a:r>
            <a:r>
              <a:rPr lang="fr-CH" sz="2000" dirty="0" smtClean="0"/>
              <a:t>carrelage, propreté, peinture/plâtrerie, menuiserie, maçonnerie, construction métallique, technique </a:t>
            </a:r>
            <a:r>
              <a:rPr lang="fr-CH" sz="2000" dirty="0"/>
              <a:t>du bâtiment (chauffage, ventilation, sanitaire, </a:t>
            </a:r>
            <a:r>
              <a:rPr lang="fr-CH" sz="2000" dirty="0" smtClean="0"/>
              <a:t>ferblanterie), </a:t>
            </a:r>
            <a:r>
              <a:rPr lang="fr-CH" sz="2000" dirty="0"/>
              <a:t>e</a:t>
            </a:r>
            <a:r>
              <a:rPr lang="fr-CH" sz="2000" dirty="0" smtClean="0"/>
              <a:t>xploitation</a:t>
            </a:r>
            <a:endParaRPr lang="fr-CH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fr-CH" sz="2000" b="1" dirty="0"/>
              <a:t>Service et Hôtellerie / Restauration : </a:t>
            </a:r>
            <a:r>
              <a:rPr lang="fr-CH" sz="2000" dirty="0" smtClean="0"/>
              <a:t>cuisine, intendance, hôtellerie, boulangerie, restauration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H" sz="2000" b="1" dirty="0" smtClean="0"/>
              <a:t>Logistique</a:t>
            </a:r>
            <a:r>
              <a:rPr lang="fr-CH" sz="2000" dirty="0" smtClean="0"/>
              <a:t> </a:t>
            </a:r>
          </a:p>
          <a:p>
            <a:pPr marL="0" indent="0" algn="ctr">
              <a:buNone/>
            </a:pPr>
            <a:r>
              <a:rPr lang="fr-CH" sz="2000" dirty="0" smtClean="0">
                <a:hlinkClick r:id="rId5"/>
              </a:rPr>
              <a:t>Plus d'information sur les différentes professions </a:t>
            </a: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370805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fr-FR" dirty="0"/>
              <a:t>Le préapprentissage d'intégration,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quels objectifs ?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-36946" y="5809096"/>
            <a:ext cx="9217891" cy="695325"/>
            <a:chOff x="0" y="5873750"/>
            <a:chExt cx="9217891" cy="695325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5873750"/>
              <a:ext cx="9217891" cy="695325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09666" y="5873750"/>
              <a:ext cx="1304768" cy="656070"/>
            </a:xfrm>
            <a:prstGeom prst="rect">
              <a:avLst/>
            </a:prstGeom>
          </p:spPr>
        </p:pic>
      </p:grp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27891" y="1519238"/>
            <a:ext cx="8229600" cy="4033838"/>
          </a:xfrm>
        </p:spPr>
        <p:txBody>
          <a:bodyPr/>
          <a:lstStyle/>
          <a:p>
            <a:pPr marL="698500" lvl="1" indent="-34290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000" dirty="0" smtClean="0"/>
              <a:t>Se préparer à entrer en apprentissage (AFP ou CFC) </a:t>
            </a:r>
          </a:p>
          <a:p>
            <a:pPr marL="698500" lvl="1" indent="-34290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000" dirty="0" smtClean="0"/>
              <a:t>Se préparer à entrer sur le marché du travail </a:t>
            </a:r>
          </a:p>
          <a:p>
            <a:pPr marL="698500" lvl="1" indent="-34290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000" dirty="0" smtClean="0"/>
              <a:t>Améliorer ses compétences en français oral et écrit </a:t>
            </a:r>
          </a:p>
          <a:p>
            <a:pPr marL="698500" lvl="1" indent="-34290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000" dirty="0" smtClean="0"/>
              <a:t>Améliorer ses compétences en mathématiques et en informatique</a:t>
            </a:r>
          </a:p>
          <a:p>
            <a:pPr marL="698500" lvl="1" indent="-34290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000" dirty="0" smtClean="0"/>
              <a:t>Avoir une première expérience dans une entreprise à Genève</a:t>
            </a:r>
          </a:p>
          <a:p>
            <a:pPr marL="698500" lvl="1" indent="-34290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000" dirty="0"/>
              <a:t>Sans diplôme du secondaire II ou titre de formation </a:t>
            </a:r>
            <a:r>
              <a:rPr lang="fr-CH" sz="2000" dirty="0" smtClean="0"/>
              <a:t>reconnu en Suisse</a:t>
            </a:r>
            <a:endParaRPr lang="fr-CH" sz="2000" dirty="0"/>
          </a:p>
          <a:p>
            <a:pPr marL="698500" lvl="1" indent="-34290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000" dirty="0" smtClean="0"/>
              <a:t>Confirmer son projet professionnel pour entrer en formation ou en emploi </a:t>
            </a: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132971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fr-FR" dirty="0"/>
              <a:t>Le préapprentissage d'intégration,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quel accompagnement ?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-36946" y="5781386"/>
            <a:ext cx="9217891" cy="695325"/>
            <a:chOff x="0" y="5873750"/>
            <a:chExt cx="9217891" cy="695325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5873750"/>
              <a:ext cx="9217891" cy="695325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09666" y="5873750"/>
              <a:ext cx="1304768" cy="656070"/>
            </a:xfrm>
            <a:prstGeom prst="rect">
              <a:avLst/>
            </a:prstGeom>
          </p:spPr>
        </p:pic>
      </p:grp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27891" y="1519238"/>
            <a:ext cx="8229600" cy="4033838"/>
          </a:xfrm>
        </p:spPr>
        <p:txBody>
          <a:bodyPr/>
          <a:lstStyle/>
          <a:p>
            <a:pPr marL="698500" lvl="1" indent="-34290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000" dirty="0" smtClean="0"/>
              <a:t>Une conseillère en formation accompagne les participants et participantes durant les 10 mois de préapprentissage d'intégration. </a:t>
            </a:r>
          </a:p>
          <a:p>
            <a:pPr marL="1041400" lvl="2" indent="-28575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ü"/>
            </a:pPr>
            <a:r>
              <a:rPr lang="fr-CH" sz="1800" dirty="0" smtClean="0"/>
              <a:t>Elle organise un suivi durant la formation à l'école</a:t>
            </a:r>
          </a:p>
          <a:p>
            <a:pPr marL="1041400" lvl="2" indent="-28575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ü"/>
            </a:pPr>
            <a:r>
              <a:rPr lang="fr-CH" sz="1800" dirty="0" smtClean="0"/>
              <a:t>Elle apporte un soutien dans la recherche du stage en entreprise</a:t>
            </a:r>
          </a:p>
          <a:p>
            <a:pPr marL="1041400" lvl="2" indent="-28575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ü"/>
            </a:pPr>
            <a:r>
              <a:rPr lang="fr-CH" sz="1800" dirty="0" smtClean="0"/>
              <a:t>Elle effectue ou organise des évaluations en entreprise</a:t>
            </a:r>
          </a:p>
          <a:p>
            <a:pPr marL="1041400" lvl="2" indent="-28575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ü"/>
            </a:pPr>
            <a:r>
              <a:rPr lang="fr-CH" sz="1800" dirty="0" smtClean="0"/>
              <a:t>Elle apporte un soutien pour les postulations en AFP, CFC ou en emploi à la fin de l'année de préapprentissage</a:t>
            </a:r>
          </a:p>
          <a:p>
            <a:pPr marL="698500" lvl="1" indent="-342900">
              <a:lnSpc>
                <a:spcPct val="80000"/>
              </a:lnSpc>
              <a:spcBef>
                <a:spcPts val="400"/>
              </a:spcBef>
              <a:spcAft>
                <a:spcPts val="1200"/>
              </a:spcAft>
              <a:buSzPct val="68000"/>
              <a:buFont typeface="Wingdings" panose="05000000000000000000" pitchFamily="2" charset="2"/>
              <a:buChar char="Ø"/>
            </a:pPr>
            <a:r>
              <a:rPr lang="fr-CH" sz="2000" dirty="0" smtClean="0"/>
              <a:t>Un conseiller ou une conseillère en orientation </a:t>
            </a:r>
            <a:r>
              <a:rPr lang="fr-CH" sz="2000" dirty="0" smtClean="0"/>
              <a:t>soutient </a:t>
            </a:r>
            <a:r>
              <a:rPr lang="fr-CH" sz="2000" dirty="0" smtClean="0"/>
              <a:t>les participants et participantes dans le choix de leur projet de formation ou d'emploi </a:t>
            </a: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199357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fr-FR" dirty="0"/>
              <a:t>Le préapprentissage d'intégration,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comment s'inscrire ?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-36946" y="5772150"/>
            <a:ext cx="9217891" cy="695325"/>
            <a:chOff x="0" y="5873750"/>
            <a:chExt cx="9217891" cy="695325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5873750"/>
              <a:ext cx="9217891" cy="695325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09666" y="5873750"/>
              <a:ext cx="1304768" cy="656070"/>
            </a:xfrm>
            <a:prstGeom prst="rect">
              <a:avLst/>
            </a:prstGeom>
          </p:spPr>
        </p:pic>
      </p:grp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57200" y="1839912"/>
            <a:ext cx="8229600" cy="4033838"/>
          </a:xfrm>
        </p:spPr>
        <p:txBody>
          <a:bodyPr/>
          <a:lstStyle/>
          <a:p>
            <a:pPr marL="109728" indent="0" algn="just">
              <a:buNone/>
            </a:pPr>
            <a:r>
              <a:rPr lang="fr-CH" sz="2000" dirty="0"/>
              <a:t>Pour participer au préapprentissage d'intégration, il </a:t>
            </a:r>
            <a:r>
              <a:rPr lang="fr-CH" sz="2000" dirty="0" smtClean="0"/>
              <a:t>est possible de </a:t>
            </a:r>
            <a:r>
              <a:rPr lang="fr-CH" sz="2000" dirty="0"/>
              <a:t>déposer un dossier de candidature dès l'ouverture des inscriptions. </a:t>
            </a:r>
          </a:p>
          <a:p>
            <a:pPr marL="452628" algn="just">
              <a:buFont typeface="Wingdings" panose="05000000000000000000" pitchFamily="2" charset="2"/>
              <a:buChar char="§"/>
            </a:pPr>
            <a:r>
              <a:rPr lang="fr-CH" sz="2000" dirty="0"/>
              <a:t>Le dossier est composé d'un CV, des attestations scolaires ou de niveau de langue, des attestations de stage, d'une copie du permis de séjour notamment. </a:t>
            </a:r>
            <a:endParaRPr lang="fr-CH" sz="2000" dirty="0" smtClean="0"/>
          </a:p>
          <a:p>
            <a:pPr marL="109728" indent="0" algn="just">
              <a:buNone/>
            </a:pPr>
            <a:endParaRPr lang="fr-CH" sz="2000" dirty="0"/>
          </a:p>
          <a:p>
            <a:pPr marL="452628" algn="just">
              <a:buFont typeface="Wingdings" panose="05000000000000000000" pitchFamily="2" charset="2"/>
              <a:buChar char="§"/>
            </a:pPr>
            <a:r>
              <a:rPr lang="fr-CH" sz="2000" dirty="0"/>
              <a:t>Les informations sur les inscriptions sont </a:t>
            </a:r>
            <a:r>
              <a:rPr lang="fr-CH" sz="2000" dirty="0" smtClean="0"/>
              <a:t>disponibles dès le mois de mars pour l'année scolaire suivante sur </a:t>
            </a:r>
            <a:r>
              <a:rPr lang="fr-CH" sz="2000" dirty="0"/>
              <a:t>le site de la cité des métiers : </a:t>
            </a:r>
            <a:r>
              <a:rPr lang="fr-CH" sz="2000" dirty="0">
                <a:hlinkClick r:id="rId5"/>
              </a:rPr>
              <a:t>Le Préapprentissage d'intégration (PAI+) - Cité des métiers du Grand Genève (citedesmetiers.ch)</a:t>
            </a:r>
            <a:endParaRPr lang="fr-CH" sz="2000" b="1" dirty="0"/>
          </a:p>
          <a:p>
            <a:endParaRPr lang="fr-CH" sz="1200" dirty="0"/>
          </a:p>
          <a:p>
            <a:pPr marL="0" indent="0" algn="ctr">
              <a:buNone/>
            </a:pP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195412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altLang="fr-FR" dirty="0"/>
              <a:t>Le préapprentissage d'intégration, </a:t>
            </a:r>
            <a:r>
              <a:rPr lang="fr-FR" altLang="fr-FR" dirty="0" smtClean="0"/>
              <a:t/>
            </a:r>
            <a:br>
              <a:rPr lang="fr-FR" altLang="fr-FR" dirty="0" smtClean="0"/>
            </a:br>
            <a:r>
              <a:rPr lang="fr-FR" altLang="fr-FR" dirty="0" smtClean="0"/>
              <a:t>des questions ?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-36946" y="5762913"/>
            <a:ext cx="9217891" cy="695325"/>
            <a:chOff x="0" y="5873750"/>
            <a:chExt cx="9217891" cy="695325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5873750"/>
              <a:ext cx="9217891" cy="695325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09666" y="5873750"/>
              <a:ext cx="1304768" cy="656070"/>
            </a:xfrm>
            <a:prstGeom prst="rect">
              <a:avLst/>
            </a:prstGeom>
          </p:spPr>
        </p:pic>
      </p:grp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57200" y="1839912"/>
            <a:ext cx="8229600" cy="4033838"/>
          </a:xfrm>
        </p:spPr>
        <p:txBody>
          <a:bodyPr/>
          <a:lstStyle/>
          <a:p>
            <a:pPr marL="109728" indent="0" algn="ctr">
              <a:buNone/>
            </a:pPr>
            <a:r>
              <a:rPr lang="fr-CH" dirty="0" smtClean="0"/>
              <a:t>Vous avez encore des questions ? </a:t>
            </a:r>
          </a:p>
          <a:p>
            <a:pPr marL="109728" indent="0" algn="ctr">
              <a:buNone/>
            </a:pPr>
            <a:endParaRPr lang="fr-CH" dirty="0"/>
          </a:p>
          <a:p>
            <a:pPr marL="109728" indent="0" algn="ctr">
              <a:buNone/>
            </a:pPr>
            <a:r>
              <a:rPr lang="fr-CH" dirty="0" smtClean="0"/>
              <a:t>N'hésitez pas à nous contacter par téléphone : </a:t>
            </a:r>
          </a:p>
          <a:p>
            <a:pPr marL="109728" indent="0" algn="ctr">
              <a:buNone/>
            </a:pPr>
            <a:r>
              <a:rPr lang="fr-CH" dirty="0" smtClean="0"/>
              <a:t>022 </a:t>
            </a:r>
            <a:r>
              <a:rPr lang="fr-CH" dirty="0"/>
              <a:t>388 44 83</a:t>
            </a:r>
          </a:p>
          <a:p>
            <a:pPr marL="109728" indent="0" algn="ctr">
              <a:buNone/>
            </a:pPr>
            <a:endParaRPr lang="fr-CH" dirty="0" smtClean="0"/>
          </a:p>
          <a:p>
            <a:pPr marL="109728" indent="0" algn="ctr">
              <a:buNone/>
            </a:pPr>
            <a:r>
              <a:rPr lang="fr-CH" dirty="0" smtClean="0"/>
              <a:t>ou par e-mail : </a:t>
            </a:r>
          </a:p>
          <a:p>
            <a:pPr marL="109728" indent="0" algn="ctr">
              <a:buNone/>
            </a:pPr>
            <a:r>
              <a:rPr lang="fr-CH" dirty="0" smtClean="0">
                <a:hlinkClick r:id="rId5"/>
              </a:rPr>
              <a:t>preapprentissage@etat.ge.ch</a:t>
            </a:r>
            <a:endParaRPr lang="fr-CH" dirty="0"/>
          </a:p>
          <a:p>
            <a:endParaRPr lang="fr-CH" sz="1200" dirty="0"/>
          </a:p>
          <a:p>
            <a:pPr marL="0" indent="0" algn="ctr">
              <a:buNone/>
            </a:pPr>
            <a:endParaRPr lang="fr-CH" sz="2000" dirty="0"/>
          </a:p>
        </p:txBody>
      </p:sp>
    </p:spTree>
    <p:extLst>
      <p:ext uri="{BB962C8B-B14F-4D97-AF65-F5344CB8AC3E}">
        <p14:creationId xmlns:p14="http://schemas.microsoft.com/office/powerpoint/2010/main" val="383766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Etat">
  <a:themeElements>
    <a:clrScheme name="PrésentationEtat_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Eta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Et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Eta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Eta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Eta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Eta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Eta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Eta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Eta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Eta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Eta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Eta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Eta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$OFPC_Modele_V_2017</Template>
  <TotalTime>109</TotalTime>
  <Words>621</Words>
  <Application>Microsoft Office PowerPoint</Application>
  <PresentationFormat>Affichage à l'écran (4:3)</PresentationFormat>
  <Paragraphs>67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Wingdings</vt:lpstr>
      <vt:lpstr>Wingdings 3</vt:lpstr>
      <vt:lpstr>PresentationEtat</vt:lpstr>
      <vt:lpstr>Le préapprentissage d'intégration </vt:lpstr>
      <vt:lpstr>Le préapprentissage d'intégration,  c'est quoi ?</vt:lpstr>
      <vt:lpstr>Le préapprentissage d'intégration,  c'est pour qui ?</vt:lpstr>
      <vt:lpstr>Le préapprentissage d'intégration,  quels domaines professionnels ?</vt:lpstr>
      <vt:lpstr>Le préapprentissage d'intégration,  quels objectifs ?</vt:lpstr>
      <vt:lpstr>Le préapprentissage d'intégration,  quel accompagnement ?</vt:lpstr>
      <vt:lpstr>Le préapprentissage d'intégration,  comment s'inscrire ?</vt:lpstr>
      <vt:lpstr>Le préapprentissage d'intégration,  des questions ?</vt:lpstr>
    </vt:vector>
  </TitlesOfParts>
  <Company>Etat de Genève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préapprentissage d'intégration (PAI+)</dc:title>
  <dc:creator>Strasser Léna (DIP)</dc:creator>
  <cp:lastModifiedBy>Strasser Léna (DIP)</cp:lastModifiedBy>
  <cp:revision>11</cp:revision>
  <dcterms:created xsi:type="dcterms:W3CDTF">2023-12-04T15:05:28Z</dcterms:created>
  <dcterms:modified xsi:type="dcterms:W3CDTF">2023-12-08T13:29:37Z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1475112713</vt:i4>
  </property>
  <property fmtid="{D5CDD505-2E9C-101B-9397-08002B2CF9AE}" pid="3" name="_NewReviewCycle">
    <vt:lpwstr/>
  </property>
  <property fmtid="{D5CDD505-2E9C-101B-9397-08002B2CF9AE}" pid="4" name="_EmailSubject">
    <vt:lpwstr>Mise à jour du PAI sur le site de la CdM</vt:lpwstr>
  </property>
  <property fmtid="{D5CDD505-2E9C-101B-9397-08002B2CF9AE}" pid="5" name="_AuthorEmail">
    <vt:lpwstr>cassandre.fleury@etat.ge.ch</vt:lpwstr>
  </property>
  <property fmtid="{D5CDD505-2E9C-101B-9397-08002B2CF9AE}" pid="6" name="_AuthorEmailDisplayName">
    <vt:lpwstr>Fleury Cassandre (DIP)</vt:lpwstr>
  </property>
</Properties>
</file>